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7"/>
  </p:notesMasterIdLst>
  <p:sldIdLst>
    <p:sldId id="256" r:id="rId3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IBM Plex Sans" charset="1" panose="020B0503050203000203"/>
      <p:regular r:id="rId10"/>
    </p:embeddedFont>
    <p:embeddedFont>
      <p:font typeface="IBM Plex Sans Bold" charset="1" panose="020B0803050203000203"/>
      <p:regular r:id="rId11"/>
    </p:embeddedFont>
    <p:embeddedFont>
      <p:font typeface="IBM Plex Sans Italics" charset="1" panose="020B0503050203000203"/>
      <p:regular r:id="rId12"/>
    </p:embeddedFont>
    <p:embeddedFont>
      <p:font typeface="IBM Plex Sans Bold Italics" charset="1" panose="020B0803050203000203"/>
      <p:regular r:id="rId13"/>
    </p:embeddedFont>
    <p:embeddedFont>
      <p:font typeface="IBM Plex Sans Thin" charset="1" panose="020B0203050203000203"/>
      <p:regular r:id="rId14"/>
    </p:embeddedFont>
    <p:embeddedFont>
      <p:font typeface="IBM Plex Sans Thin Italics" charset="1" panose="020B0203050203000203"/>
      <p:regular r:id="rId15"/>
    </p:embeddedFont>
    <p:embeddedFont>
      <p:font typeface="IBM Plex Sans Medium" charset="1" panose="020B0603050203000203"/>
      <p:regular r:id="rId16"/>
    </p:embeddedFont>
    <p:embeddedFont>
      <p:font typeface="IBM Plex Sans Medium Italics" charset="1" panose="020B0603050203000203"/>
      <p:regular r:id="rId17"/>
    </p:embeddedFont>
    <p:embeddedFont>
      <p:font typeface="Montserrat" charset="1" panose="00000500000000000000"/>
      <p:regular r:id="rId18"/>
    </p:embeddedFont>
    <p:embeddedFont>
      <p:font typeface="Montserrat Bold" charset="1" panose="00000800000000000000"/>
      <p:regular r:id="rId19"/>
    </p:embeddedFont>
    <p:embeddedFont>
      <p:font typeface="Montserrat Italics" charset="1" panose="00000500000000000000"/>
      <p:regular r:id="rId20"/>
    </p:embeddedFont>
    <p:embeddedFont>
      <p:font typeface="Montserrat Bold Italics" charset="1" panose="00000800000000000000"/>
      <p:regular r:id="rId21"/>
    </p:embeddedFont>
    <p:embeddedFont>
      <p:font typeface="Montserrat Thin" charset="1" panose="00000300000000000000"/>
      <p:regular r:id="rId22"/>
    </p:embeddedFont>
    <p:embeddedFont>
      <p:font typeface="Montserrat Thin Italics" charset="1" panose="00000300000000000000"/>
      <p:regular r:id="rId23"/>
    </p:embeddedFont>
    <p:embeddedFont>
      <p:font typeface="Montserrat Extra-Light" charset="1" panose="00000300000000000000"/>
      <p:regular r:id="rId24"/>
    </p:embeddedFont>
    <p:embeddedFont>
      <p:font typeface="Montserrat Extra-Light Italics" charset="1" panose="00000300000000000000"/>
      <p:regular r:id="rId25"/>
    </p:embeddedFont>
    <p:embeddedFont>
      <p:font typeface="Montserrat Light" charset="1" panose="00000400000000000000"/>
      <p:regular r:id="rId26"/>
    </p:embeddedFont>
    <p:embeddedFont>
      <p:font typeface="Montserrat Light Italics" charset="1" panose="00000400000000000000"/>
      <p:regular r:id="rId27"/>
    </p:embeddedFont>
    <p:embeddedFont>
      <p:font typeface="Montserrat Medium" charset="1" panose="00000600000000000000"/>
      <p:regular r:id="rId28"/>
    </p:embeddedFont>
    <p:embeddedFont>
      <p:font typeface="Montserrat Medium Italics" charset="1" panose="00000600000000000000"/>
      <p:regular r:id="rId29"/>
    </p:embeddedFont>
    <p:embeddedFont>
      <p:font typeface="Montserrat Semi-Bold" charset="1" panose="00000700000000000000"/>
      <p:regular r:id="rId30"/>
    </p:embeddedFont>
    <p:embeddedFont>
      <p:font typeface="Montserrat Semi-Bold Italics" charset="1" panose="00000700000000000000"/>
      <p:regular r:id="rId31"/>
    </p:embeddedFont>
    <p:embeddedFont>
      <p:font typeface="Montserrat Ultra-Bold" charset="1" panose="00000900000000000000"/>
      <p:regular r:id="rId32"/>
    </p:embeddedFont>
    <p:embeddedFont>
      <p:font typeface="Montserrat Ultra-Bold Italics" charset="1" panose="00000900000000000000"/>
      <p:regular r:id="rId33"/>
    </p:embeddedFont>
    <p:embeddedFont>
      <p:font typeface="Montserrat Heavy" charset="1" panose="00000A00000000000000"/>
      <p:regular r:id="rId34"/>
    </p:embeddedFont>
    <p:embeddedFont>
      <p:font typeface="Montserrat Heavy Italics" charset="1" panose="00000A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notesMasters/notesMaster1.xml" Type="http://schemas.openxmlformats.org/officeDocument/2006/relationships/notesMaster"/><Relationship Id="rId38" Target="theme/theme2.xml" Type="http://schemas.openxmlformats.org/officeDocument/2006/relationships/theme"/><Relationship Id="rId39" Target="notesSlides/notesSlide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1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83570" y="358578"/>
            <a:ext cx="2867533" cy="890806"/>
          </a:xfrm>
          <a:custGeom>
            <a:avLst/>
            <a:gdLst/>
            <a:ahLst/>
            <a:cxnLst/>
            <a:rect r="r" b="b" t="t" l="l"/>
            <a:pathLst>
              <a:path h="890806" w="2867533">
                <a:moveTo>
                  <a:pt x="0" y="0"/>
                </a:moveTo>
                <a:lnTo>
                  <a:pt x="2867532" y="0"/>
                </a:lnTo>
                <a:lnTo>
                  <a:pt x="2867532" y="890806"/>
                </a:lnTo>
                <a:lnTo>
                  <a:pt x="0" y="8908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80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595196" y="9232933"/>
            <a:ext cx="245985" cy="231103"/>
            <a:chOff x="0" y="0"/>
            <a:chExt cx="396700" cy="3727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6350" y="6350"/>
              <a:ext cx="384048" cy="360045"/>
            </a:xfrm>
            <a:custGeom>
              <a:avLst/>
              <a:gdLst/>
              <a:ahLst/>
              <a:cxnLst/>
              <a:rect r="r" b="b" t="t" l="l"/>
              <a:pathLst>
                <a:path h="360045" w="384048">
                  <a:moveTo>
                    <a:pt x="0" y="0"/>
                  </a:moveTo>
                  <a:lnTo>
                    <a:pt x="384048" y="0"/>
                  </a:lnTo>
                  <a:lnTo>
                    <a:pt x="384048" y="360045"/>
                  </a:lnTo>
                  <a:lnTo>
                    <a:pt x="0" y="36004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6748" cy="372745"/>
            </a:xfrm>
            <a:custGeom>
              <a:avLst/>
              <a:gdLst/>
              <a:ahLst/>
              <a:cxnLst/>
              <a:rect r="r" b="b" t="t" l="l"/>
              <a:pathLst>
                <a:path h="372745" w="396748">
                  <a:moveTo>
                    <a:pt x="6350" y="0"/>
                  </a:moveTo>
                  <a:lnTo>
                    <a:pt x="390398" y="0"/>
                  </a:lnTo>
                  <a:cubicBezTo>
                    <a:pt x="393954" y="0"/>
                    <a:pt x="396748" y="2794"/>
                    <a:pt x="396748" y="6350"/>
                  </a:cubicBezTo>
                  <a:lnTo>
                    <a:pt x="396748" y="366395"/>
                  </a:lnTo>
                  <a:cubicBezTo>
                    <a:pt x="396748" y="369951"/>
                    <a:pt x="393954" y="372745"/>
                    <a:pt x="390398" y="372745"/>
                  </a:cubicBezTo>
                  <a:lnTo>
                    <a:pt x="6350" y="372745"/>
                  </a:lnTo>
                  <a:cubicBezTo>
                    <a:pt x="2794" y="372745"/>
                    <a:pt x="0" y="369951"/>
                    <a:pt x="0" y="366395"/>
                  </a:cubicBezTo>
                  <a:lnTo>
                    <a:pt x="0" y="6350"/>
                  </a:lnTo>
                  <a:cubicBezTo>
                    <a:pt x="0" y="2794"/>
                    <a:pt x="2794" y="0"/>
                    <a:pt x="6350" y="0"/>
                  </a:cubicBezTo>
                  <a:moveTo>
                    <a:pt x="6350" y="12700"/>
                  </a:moveTo>
                  <a:lnTo>
                    <a:pt x="6350" y="6350"/>
                  </a:lnTo>
                  <a:lnTo>
                    <a:pt x="12700" y="6350"/>
                  </a:lnTo>
                  <a:lnTo>
                    <a:pt x="12700" y="366395"/>
                  </a:lnTo>
                  <a:lnTo>
                    <a:pt x="6350" y="366395"/>
                  </a:lnTo>
                  <a:lnTo>
                    <a:pt x="6350" y="360045"/>
                  </a:lnTo>
                  <a:lnTo>
                    <a:pt x="390398" y="360045"/>
                  </a:lnTo>
                  <a:lnTo>
                    <a:pt x="390398" y="366395"/>
                  </a:lnTo>
                  <a:lnTo>
                    <a:pt x="384048" y="366395"/>
                  </a:lnTo>
                  <a:lnTo>
                    <a:pt x="384048" y="6350"/>
                  </a:lnTo>
                  <a:lnTo>
                    <a:pt x="390398" y="6350"/>
                  </a:lnTo>
                  <a:lnTo>
                    <a:pt x="390398" y="12700"/>
                  </a:lnTo>
                  <a:lnTo>
                    <a:pt x="6350" y="127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396700" cy="372700"/>
            </a:xfrm>
            <a:prstGeom prst="rect">
              <a:avLst/>
            </a:prstGeom>
          </p:spPr>
          <p:txBody>
            <a:bodyPr anchor="ctr" rtlCol="false" tIns="42000" lIns="42000" bIns="42000" rIns="42000"/>
            <a:lstStyle/>
            <a:p>
              <a:pPr algn="ctr">
                <a:lnSpc>
                  <a:spcPts val="1091"/>
                </a:lnSpc>
              </a:pPr>
              <a:r>
                <a:rPr lang="en-US" sz="909">
                  <a:solidFill>
                    <a:srgbClr val="000000"/>
                  </a:solidFill>
                  <a:latin typeface="Montserrat Medium"/>
                </a:rPr>
                <a:t>‹#›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9514580" y="3738005"/>
            <a:ext cx="6902756" cy="4419715"/>
          </a:xfrm>
          <a:custGeom>
            <a:avLst/>
            <a:gdLst/>
            <a:ahLst/>
            <a:cxnLst/>
            <a:rect r="r" b="b" t="t" l="l"/>
            <a:pathLst>
              <a:path h="4419715" w="6902756">
                <a:moveTo>
                  <a:pt x="0" y="0"/>
                </a:moveTo>
                <a:lnTo>
                  <a:pt x="6902756" y="0"/>
                </a:lnTo>
                <a:lnTo>
                  <a:pt x="6902756" y="4419716"/>
                </a:lnTo>
                <a:lnTo>
                  <a:pt x="0" y="4419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775" t="0" r="-6786" b="-116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59053" y="3738005"/>
            <a:ext cx="6902756" cy="4419715"/>
          </a:xfrm>
          <a:custGeom>
            <a:avLst/>
            <a:gdLst/>
            <a:ahLst/>
            <a:cxnLst/>
            <a:rect r="r" b="b" t="t" l="l"/>
            <a:pathLst>
              <a:path h="4419715" w="6902756">
                <a:moveTo>
                  <a:pt x="0" y="0"/>
                </a:moveTo>
                <a:lnTo>
                  <a:pt x="6902756" y="0"/>
                </a:lnTo>
                <a:lnTo>
                  <a:pt x="6902756" y="4419716"/>
                </a:lnTo>
                <a:lnTo>
                  <a:pt x="0" y="44197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59053" y="1391564"/>
            <a:ext cx="13462427" cy="1044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50"/>
              </a:lnSpc>
            </a:pPr>
            <a:r>
              <a:rPr lang="en-US" sz="3459">
                <a:solidFill>
                  <a:srgbClr val="000000"/>
                </a:solidFill>
                <a:latin typeface="Montserrat Bold"/>
              </a:rPr>
              <a:t>Spatial Data Analysis of Chennai's Tourist Destinations</a:t>
            </a:r>
          </a:p>
          <a:p>
            <a:pPr algn="l">
              <a:lnSpc>
                <a:spcPts val="415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255762" y="2463303"/>
            <a:ext cx="7311552" cy="97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97"/>
              </a:lnSpc>
              <a:spcBef>
                <a:spcPct val="0"/>
              </a:spcBef>
            </a:pPr>
            <a:r>
              <a:rPr lang="en-US" sz="2164">
                <a:solidFill>
                  <a:srgbClr val="000000"/>
                </a:solidFill>
                <a:latin typeface="IBM Plex Sans Bold"/>
              </a:rPr>
              <a:t>Abstract: The project applies spatial data analysis to visualize tourist attractions in Chennai, aiming to enhance the utility of travel guides in everyday life.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5762" y="8452996"/>
            <a:ext cx="6984402" cy="1305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97"/>
              </a:lnSpc>
            </a:pPr>
            <a:r>
              <a:rPr lang="en-US" sz="2164">
                <a:solidFill>
                  <a:srgbClr val="000000"/>
                </a:solidFill>
                <a:latin typeface="IBM Plex Sans Bold"/>
              </a:rPr>
              <a:t>Objectives : Develop a visualization tool to recommend travel destinations and routes in Chennai.</a:t>
            </a:r>
          </a:p>
          <a:p>
            <a:pPr>
              <a:lnSpc>
                <a:spcPts val="2597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9641223" y="2436227"/>
            <a:ext cx="7208760" cy="97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97"/>
              </a:lnSpc>
              <a:spcBef>
                <a:spcPct val="0"/>
              </a:spcBef>
            </a:pPr>
            <a:r>
              <a:rPr lang="en-US" sz="2164">
                <a:solidFill>
                  <a:srgbClr val="000000"/>
                </a:solidFill>
                <a:latin typeface="IBM Plex Sans Bold"/>
              </a:rPr>
              <a:t>Process: Data was digitized using OCR, geocoded to obtain latitude and longitude via Google Maps API, and tabulated for geo-visualization.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41223" y="8480094"/>
            <a:ext cx="7828015" cy="97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97"/>
              </a:lnSpc>
            </a:pPr>
            <a:r>
              <a:rPr lang="en-US" sz="2164">
                <a:solidFill>
                  <a:srgbClr val="000000"/>
                </a:solidFill>
                <a:latin typeface="IBM Plex Sans Bold"/>
              </a:rPr>
              <a:t>Results: Maps with plotted tourist destinations reveal the spatial distribution of attractions.</a:t>
            </a:r>
          </a:p>
          <a:p>
            <a:pPr>
              <a:lnSpc>
                <a:spcPts val="259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DAF3QgggdbY</dc:identifier>
  <dcterms:modified xsi:type="dcterms:W3CDTF">2011-08-01T06:04:30Z</dcterms:modified>
  <cp:revision>1</cp:revision>
  <dc:title>Spin-off 1980 presentation.pptx</dc:title>
</cp:coreProperties>
</file>

<file path=docProps/thumbnail.jpeg>
</file>